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lear Sans Bold" panose="020B0604020202020204" charset="0"/>
      <p:regular r:id="rId9"/>
    </p:embeddedFont>
    <p:embeddedFont>
      <p:font typeface="Montserrat Bold" panose="020B0604020202020204" charset="-52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36" r="-113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37323" y="464836"/>
            <a:ext cx="16123194" cy="4423410"/>
            <a:chOff x="0" y="0"/>
            <a:chExt cx="4246438" cy="11650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46438" cy="1165013"/>
            </a:xfrm>
            <a:custGeom>
              <a:avLst/>
              <a:gdLst/>
              <a:ahLst/>
              <a:cxnLst/>
              <a:rect l="l" t="t" r="r" b="b"/>
              <a:pathLst>
                <a:path w="4246438" h="1165013">
                  <a:moveTo>
                    <a:pt x="24489" y="0"/>
                  </a:moveTo>
                  <a:lnTo>
                    <a:pt x="4221949" y="0"/>
                  </a:lnTo>
                  <a:cubicBezTo>
                    <a:pt x="4235474" y="0"/>
                    <a:pt x="4246438" y="10964"/>
                    <a:pt x="4246438" y="24489"/>
                  </a:cubicBezTo>
                  <a:lnTo>
                    <a:pt x="4246438" y="1140524"/>
                  </a:lnTo>
                  <a:cubicBezTo>
                    <a:pt x="4246438" y="1154049"/>
                    <a:pt x="4235474" y="1165013"/>
                    <a:pt x="4221949" y="1165013"/>
                  </a:cubicBezTo>
                  <a:lnTo>
                    <a:pt x="24489" y="1165013"/>
                  </a:lnTo>
                  <a:cubicBezTo>
                    <a:pt x="17994" y="1165013"/>
                    <a:pt x="11765" y="1162433"/>
                    <a:pt x="7173" y="1157841"/>
                  </a:cubicBezTo>
                  <a:cubicBezTo>
                    <a:pt x="2580" y="1153248"/>
                    <a:pt x="0" y="1147019"/>
                    <a:pt x="0" y="1140524"/>
                  </a:cubicBezTo>
                  <a:lnTo>
                    <a:pt x="0" y="24489"/>
                  </a:lnTo>
                  <a:cubicBezTo>
                    <a:pt x="0" y="10964"/>
                    <a:pt x="10964" y="0"/>
                    <a:pt x="24489" y="0"/>
                  </a:cubicBezTo>
                  <a:close/>
                </a:path>
              </a:pathLst>
            </a:custGeom>
            <a:solidFill>
              <a:srgbClr val="449D98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46438" cy="1203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464836"/>
            <a:ext cx="16131817" cy="4423410"/>
            <a:chOff x="0" y="0"/>
            <a:chExt cx="21509089" cy="589788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1509089" cy="5897880"/>
              <a:chOff x="0" y="0"/>
              <a:chExt cx="4248709" cy="1165013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248709" cy="1165013"/>
              </a:xfrm>
              <a:custGeom>
                <a:avLst/>
                <a:gdLst/>
                <a:ahLst/>
                <a:cxnLst/>
                <a:rect l="l" t="t" r="r" b="b"/>
                <a:pathLst>
                  <a:path w="4248709" h="1165013">
                    <a:moveTo>
                      <a:pt x="24476" y="0"/>
                    </a:moveTo>
                    <a:lnTo>
                      <a:pt x="4224233" y="0"/>
                    </a:lnTo>
                    <a:cubicBezTo>
                      <a:pt x="4230725" y="0"/>
                      <a:pt x="4236950" y="2579"/>
                      <a:pt x="4241540" y="7169"/>
                    </a:cubicBezTo>
                    <a:cubicBezTo>
                      <a:pt x="4246130" y="11759"/>
                      <a:pt x="4248709" y="17984"/>
                      <a:pt x="4248709" y="24476"/>
                    </a:cubicBezTo>
                    <a:lnTo>
                      <a:pt x="4248709" y="1140538"/>
                    </a:lnTo>
                    <a:cubicBezTo>
                      <a:pt x="4248709" y="1154055"/>
                      <a:pt x="4237751" y="1165013"/>
                      <a:pt x="4224233" y="1165013"/>
                    </a:cubicBezTo>
                    <a:lnTo>
                      <a:pt x="24476" y="1165013"/>
                    </a:lnTo>
                    <a:cubicBezTo>
                      <a:pt x="17984" y="1165013"/>
                      <a:pt x="11759" y="1162435"/>
                      <a:pt x="7169" y="1157845"/>
                    </a:cubicBezTo>
                    <a:cubicBezTo>
                      <a:pt x="2579" y="1153254"/>
                      <a:pt x="0" y="1147029"/>
                      <a:pt x="0" y="1140538"/>
                    </a:cubicBezTo>
                    <a:lnTo>
                      <a:pt x="0" y="24476"/>
                    </a:lnTo>
                    <a:cubicBezTo>
                      <a:pt x="0" y="10958"/>
                      <a:pt x="10958" y="0"/>
                      <a:pt x="24476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rnd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4248709" cy="12031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0" name="Freeform 10"/>
            <p:cNvSpPr/>
            <p:nvPr/>
          </p:nvSpPr>
          <p:spPr>
            <a:xfrm>
              <a:off x="0" y="0"/>
              <a:ext cx="21509089" cy="5897880"/>
            </a:xfrm>
            <a:custGeom>
              <a:avLst/>
              <a:gdLst/>
              <a:ahLst/>
              <a:cxnLst/>
              <a:rect l="l" t="t" r="r" b="b"/>
              <a:pathLst>
                <a:path w="21509089" h="5897880">
                  <a:moveTo>
                    <a:pt x="0" y="0"/>
                  </a:moveTo>
                  <a:lnTo>
                    <a:pt x="21509089" y="0"/>
                  </a:lnTo>
                  <a:lnTo>
                    <a:pt x="21509089" y="5897880"/>
                  </a:lnTo>
                  <a:lnTo>
                    <a:pt x="0" y="5897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49000"/>
              </a:blip>
              <a:stretch>
                <a:fillRect t="-48010" b="-48010"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1830947" y="595363"/>
            <a:ext cx="6457053" cy="9691637"/>
          </a:xfrm>
          <a:custGeom>
            <a:avLst/>
            <a:gdLst/>
            <a:ahLst/>
            <a:cxnLst/>
            <a:rect l="l" t="t" r="r" b="b"/>
            <a:pathLst>
              <a:path w="6457053" h="9691637">
                <a:moveTo>
                  <a:pt x="0" y="0"/>
                </a:moveTo>
                <a:lnTo>
                  <a:pt x="6457053" y="0"/>
                </a:lnTo>
                <a:lnTo>
                  <a:pt x="6457053" y="9691637"/>
                </a:lnTo>
                <a:lnTo>
                  <a:pt x="0" y="9691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-141472" y="8916656"/>
            <a:ext cx="4921971" cy="1592657"/>
            <a:chOff x="0" y="0"/>
            <a:chExt cx="6562628" cy="212354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10181" cy="2123542"/>
            </a:xfrm>
            <a:custGeom>
              <a:avLst/>
              <a:gdLst/>
              <a:ahLst/>
              <a:cxnLst/>
              <a:rect l="l" t="t" r="r" b="b"/>
              <a:pathLst>
                <a:path w="1510181" h="2123542">
                  <a:moveTo>
                    <a:pt x="0" y="0"/>
                  </a:moveTo>
                  <a:lnTo>
                    <a:pt x="1510181" y="0"/>
                  </a:lnTo>
                  <a:lnTo>
                    <a:pt x="1510181" y="2123542"/>
                  </a:lnTo>
                  <a:lnTo>
                    <a:pt x="0" y="2123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90199" t="-245036" r="-493952" b="-212621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1579503" y="458639"/>
              <a:ext cx="4983126" cy="14136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80"/>
                </a:lnSpc>
              </a:pPr>
              <a:r>
                <a:rPr lang="en-US" sz="1908" b="1" spc="-19">
                  <a:solidFill>
                    <a:srgbClr val="3B8C79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Социальная защита населения</a:t>
              </a:r>
            </a:p>
            <a:p>
              <a:pPr algn="l">
                <a:lnSpc>
                  <a:spcPts val="2480"/>
                </a:lnSpc>
              </a:pPr>
              <a:r>
                <a:rPr lang="en-US" sz="1908" b="1" spc="-19">
                  <a:solidFill>
                    <a:srgbClr val="3B8C79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Ленинградской области</a:t>
              </a:r>
            </a:p>
            <a:p>
              <a:pPr marL="0" lvl="0" indent="0" algn="l">
                <a:lnSpc>
                  <a:spcPts val="3815"/>
                </a:lnSpc>
              </a:pPr>
              <a:endParaRPr lang="en-US" sz="1908" b="1" spc="-19">
                <a:solidFill>
                  <a:srgbClr val="3B8C79"/>
                </a:solidFill>
                <a:latin typeface="Clear Sans Bold"/>
                <a:ea typeface="Clear Sans Bold"/>
                <a:cs typeface="Clear Sans Bold"/>
                <a:sym typeface="Clear Sans Bold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569387" y="1309058"/>
            <a:ext cx="14429721" cy="2668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23"/>
              </a:lnSpc>
            </a:pPr>
            <a:r>
              <a:rPr lang="en-US" sz="82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Студенческий </a:t>
            </a:r>
          </a:p>
          <a:p>
            <a:pPr algn="l">
              <a:lnSpc>
                <a:spcPts val="10623"/>
              </a:lnSpc>
            </a:pPr>
            <a:r>
              <a:rPr lang="en-US" sz="82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семейный капитал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36" r="-113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41472" y="8916656"/>
            <a:ext cx="4921971" cy="1592657"/>
            <a:chOff x="0" y="0"/>
            <a:chExt cx="6562628" cy="212354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10181" cy="2123542"/>
            </a:xfrm>
            <a:custGeom>
              <a:avLst/>
              <a:gdLst/>
              <a:ahLst/>
              <a:cxnLst/>
              <a:rect l="l" t="t" r="r" b="b"/>
              <a:pathLst>
                <a:path w="1510181" h="2123542">
                  <a:moveTo>
                    <a:pt x="0" y="0"/>
                  </a:moveTo>
                  <a:lnTo>
                    <a:pt x="1510181" y="0"/>
                  </a:lnTo>
                  <a:lnTo>
                    <a:pt x="1510181" y="2123542"/>
                  </a:lnTo>
                  <a:lnTo>
                    <a:pt x="0" y="2123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0199" t="-245036" r="-493952" b="-212621"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1579503" y="458639"/>
              <a:ext cx="4983126" cy="14136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80"/>
                </a:lnSpc>
              </a:pPr>
              <a:r>
                <a:rPr lang="en-US" sz="1908" b="1" spc="-19">
                  <a:solidFill>
                    <a:srgbClr val="3B8C79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Социальная защита населения</a:t>
              </a:r>
            </a:p>
            <a:p>
              <a:pPr algn="l">
                <a:lnSpc>
                  <a:spcPts val="2480"/>
                </a:lnSpc>
              </a:pPr>
              <a:r>
                <a:rPr lang="en-US" sz="1908" b="1" spc="-19">
                  <a:solidFill>
                    <a:srgbClr val="3B8C79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Ленинградской области</a:t>
              </a:r>
            </a:p>
            <a:p>
              <a:pPr marL="0" lvl="0" indent="0" algn="l">
                <a:lnSpc>
                  <a:spcPts val="3815"/>
                </a:lnSpc>
              </a:pPr>
              <a:endParaRPr lang="en-US" sz="1908" b="1" spc="-19">
                <a:solidFill>
                  <a:srgbClr val="3B8C79"/>
                </a:solidFill>
                <a:latin typeface="Clear Sans Bold"/>
                <a:ea typeface="Clear Sans Bold"/>
                <a:cs typeface="Clear Sans Bold"/>
                <a:sym typeface="Clear Sans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12261" y="615297"/>
            <a:ext cx="17020758" cy="2350899"/>
            <a:chOff x="0" y="0"/>
            <a:chExt cx="7772884" cy="107358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772884" cy="1073587"/>
            </a:xfrm>
            <a:custGeom>
              <a:avLst/>
              <a:gdLst/>
              <a:ahLst/>
              <a:cxnLst/>
              <a:rect l="l" t="t" r="r" b="b"/>
              <a:pathLst>
                <a:path w="7772884" h="1073587">
                  <a:moveTo>
                    <a:pt x="23197" y="0"/>
                  </a:moveTo>
                  <a:lnTo>
                    <a:pt x="7749686" y="0"/>
                  </a:lnTo>
                  <a:cubicBezTo>
                    <a:pt x="7755838" y="0"/>
                    <a:pt x="7761739" y="2444"/>
                    <a:pt x="7766090" y="6794"/>
                  </a:cubicBezTo>
                  <a:cubicBezTo>
                    <a:pt x="7770440" y="11145"/>
                    <a:pt x="7772884" y="17045"/>
                    <a:pt x="7772884" y="23197"/>
                  </a:cubicBezTo>
                  <a:lnTo>
                    <a:pt x="7772884" y="1050390"/>
                  </a:lnTo>
                  <a:cubicBezTo>
                    <a:pt x="7772884" y="1056542"/>
                    <a:pt x="7770440" y="1062442"/>
                    <a:pt x="7766090" y="1066793"/>
                  </a:cubicBezTo>
                  <a:cubicBezTo>
                    <a:pt x="7761739" y="1071143"/>
                    <a:pt x="7755838" y="1073587"/>
                    <a:pt x="7749686" y="1073587"/>
                  </a:cubicBezTo>
                  <a:lnTo>
                    <a:pt x="23197" y="1073587"/>
                  </a:lnTo>
                  <a:cubicBezTo>
                    <a:pt x="17045" y="1073587"/>
                    <a:pt x="11145" y="1071143"/>
                    <a:pt x="6794" y="1066793"/>
                  </a:cubicBezTo>
                  <a:cubicBezTo>
                    <a:pt x="2444" y="1062442"/>
                    <a:pt x="0" y="1056542"/>
                    <a:pt x="0" y="1050390"/>
                  </a:cubicBezTo>
                  <a:lnTo>
                    <a:pt x="0" y="23197"/>
                  </a:lnTo>
                  <a:cubicBezTo>
                    <a:pt x="0" y="17045"/>
                    <a:pt x="2444" y="11145"/>
                    <a:pt x="6794" y="6794"/>
                  </a:cubicBezTo>
                  <a:cubicBezTo>
                    <a:pt x="11145" y="2444"/>
                    <a:pt x="17045" y="0"/>
                    <a:pt x="23197" y="0"/>
                  </a:cubicBezTo>
                  <a:close/>
                </a:path>
              </a:pathLst>
            </a:custGeom>
            <a:solidFill>
              <a:srgbClr val="4BA19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7772884" cy="1111687"/>
            </a:xfrm>
            <a:prstGeom prst="rect">
              <a:avLst/>
            </a:prstGeom>
          </p:spPr>
          <p:txBody>
            <a:bodyPr lIns="29298" tIns="29298" rIns="29298" bIns="29298" rtlCol="0" anchor="ctr"/>
            <a:lstStyle/>
            <a:p>
              <a:pPr algn="ctr">
                <a:lnSpc>
                  <a:spcPts val="234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12261" y="615297"/>
            <a:ext cx="17020758" cy="2341333"/>
            <a:chOff x="0" y="0"/>
            <a:chExt cx="7772884" cy="10692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772884" cy="1069219"/>
            </a:xfrm>
            <a:custGeom>
              <a:avLst/>
              <a:gdLst/>
              <a:ahLst/>
              <a:cxnLst/>
              <a:rect l="l" t="t" r="r" b="b"/>
              <a:pathLst>
                <a:path w="7772884" h="1069219">
                  <a:moveTo>
                    <a:pt x="23197" y="0"/>
                  </a:moveTo>
                  <a:lnTo>
                    <a:pt x="7749686" y="0"/>
                  </a:lnTo>
                  <a:cubicBezTo>
                    <a:pt x="7755838" y="0"/>
                    <a:pt x="7761739" y="2444"/>
                    <a:pt x="7766090" y="6794"/>
                  </a:cubicBezTo>
                  <a:cubicBezTo>
                    <a:pt x="7770440" y="11145"/>
                    <a:pt x="7772884" y="17045"/>
                    <a:pt x="7772884" y="23197"/>
                  </a:cubicBezTo>
                  <a:lnTo>
                    <a:pt x="7772884" y="1046021"/>
                  </a:lnTo>
                  <a:cubicBezTo>
                    <a:pt x="7772884" y="1052174"/>
                    <a:pt x="7770440" y="1058074"/>
                    <a:pt x="7766090" y="1062424"/>
                  </a:cubicBezTo>
                  <a:cubicBezTo>
                    <a:pt x="7761739" y="1066775"/>
                    <a:pt x="7755838" y="1069219"/>
                    <a:pt x="7749686" y="1069219"/>
                  </a:cubicBezTo>
                  <a:lnTo>
                    <a:pt x="23197" y="1069219"/>
                  </a:lnTo>
                  <a:cubicBezTo>
                    <a:pt x="17045" y="1069219"/>
                    <a:pt x="11145" y="1066775"/>
                    <a:pt x="6794" y="1062424"/>
                  </a:cubicBezTo>
                  <a:cubicBezTo>
                    <a:pt x="2444" y="1058074"/>
                    <a:pt x="0" y="1052174"/>
                    <a:pt x="0" y="1046021"/>
                  </a:cubicBezTo>
                  <a:lnTo>
                    <a:pt x="0" y="23197"/>
                  </a:lnTo>
                  <a:cubicBezTo>
                    <a:pt x="0" y="17045"/>
                    <a:pt x="2444" y="11145"/>
                    <a:pt x="6794" y="6794"/>
                  </a:cubicBezTo>
                  <a:cubicBezTo>
                    <a:pt x="11145" y="2444"/>
                    <a:pt x="17045" y="0"/>
                    <a:pt x="2319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7772884" cy="1107319"/>
            </a:xfrm>
            <a:prstGeom prst="rect">
              <a:avLst/>
            </a:prstGeom>
          </p:spPr>
          <p:txBody>
            <a:bodyPr lIns="29298" tIns="29298" rIns="29298" bIns="29298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646468" y="639325"/>
            <a:ext cx="16986551" cy="2350899"/>
          </a:xfrm>
          <a:custGeom>
            <a:avLst/>
            <a:gdLst/>
            <a:ahLst/>
            <a:cxnLst/>
            <a:rect l="l" t="t" r="r" b="b"/>
            <a:pathLst>
              <a:path w="16986551" h="2350899">
                <a:moveTo>
                  <a:pt x="0" y="0"/>
                </a:moveTo>
                <a:lnTo>
                  <a:pt x="16986551" y="0"/>
                </a:lnTo>
                <a:lnTo>
                  <a:pt x="16986551" y="2350899"/>
                </a:lnTo>
                <a:lnTo>
                  <a:pt x="0" y="23508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9000"/>
            </a:blip>
            <a:stretch>
              <a:fillRect l="-6364" t="-136791" b="-176301"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612261" y="6846704"/>
            <a:ext cx="17020758" cy="2373941"/>
            <a:chOff x="0" y="0"/>
            <a:chExt cx="13091026" cy="182584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091026" cy="1825848"/>
            </a:xfrm>
            <a:custGeom>
              <a:avLst/>
              <a:gdLst/>
              <a:ahLst/>
              <a:cxnLst/>
              <a:rect l="l" t="t" r="r" b="b"/>
              <a:pathLst>
                <a:path w="13091026" h="1825848">
                  <a:moveTo>
                    <a:pt x="23197" y="0"/>
                  </a:moveTo>
                  <a:lnTo>
                    <a:pt x="13067829" y="0"/>
                  </a:lnTo>
                  <a:cubicBezTo>
                    <a:pt x="13073980" y="0"/>
                    <a:pt x="13079881" y="2444"/>
                    <a:pt x="13084231" y="6794"/>
                  </a:cubicBezTo>
                  <a:cubicBezTo>
                    <a:pt x="13088582" y="11145"/>
                    <a:pt x="13091026" y="17045"/>
                    <a:pt x="13091026" y="23197"/>
                  </a:cubicBezTo>
                  <a:lnTo>
                    <a:pt x="13091026" y="1802651"/>
                  </a:lnTo>
                  <a:cubicBezTo>
                    <a:pt x="13091026" y="1808803"/>
                    <a:pt x="13088582" y="1814704"/>
                    <a:pt x="13084231" y="1819054"/>
                  </a:cubicBezTo>
                  <a:cubicBezTo>
                    <a:pt x="13079881" y="1823404"/>
                    <a:pt x="13073980" y="1825848"/>
                    <a:pt x="13067829" y="1825848"/>
                  </a:cubicBezTo>
                  <a:lnTo>
                    <a:pt x="23197" y="1825848"/>
                  </a:lnTo>
                  <a:cubicBezTo>
                    <a:pt x="17045" y="1825848"/>
                    <a:pt x="11145" y="1823404"/>
                    <a:pt x="6794" y="1819054"/>
                  </a:cubicBezTo>
                  <a:cubicBezTo>
                    <a:pt x="2444" y="1814704"/>
                    <a:pt x="0" y="1808803"/>
                    <a:pt x="0" y="1802651"/>
                  </a:cubicBezTo>
                  <a:lnTo>
                    <a:pt x="0" y="23197"/>
                  </a:lnTo>
                  <a:cubicBezTo>
                    <a:pt x="0" y="17045"/>
                    <a:pt x="2444" y="11145"/>
                    <a:pt x="6794" y="6794"/>
                  </a:cubicBezTo>
                  <a:cubicBezTo>
                    <a:pt x="11145" y="2444"/>
                    <a:pt x="17045" y="0"/>
                    <a:pt x="23197" y="0"/>
                  </a:cubicBezTo>
                  <a:close/>
                </a:path>
              </a:pathLst>
            </a:custGeom>
            <a:solidFill>
              <a:srgbClr val="479F9A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3091026" cy="1863948"/>
            </a:xfrm>
            <a:prstGeom prst="rect">
              <a:avLst/>
            </a:prstGeom>
          </p:spPr>
          <p:txBody>
            <a:bodyPr lIns="17396" tIns="17396" rIns="17396" bIns="17396" rtlCol="0" anchor="ctr"/>
            <a:lstStyle/>
            <a:p>
              <a:pPr algn="ctr">
                <a:lnSpc>
                  <a:spcPts val="2345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27621" y="6846704"/>
            <a:ext cx="17005398" cy="2373941"/>
            <a:chOff x="0" y="0"/>
            <a:chExt cx="13079212" cy="182584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079213" cy="1825848"/>
            </a:xfrm>
            <a:custGeom>
              <a:avLst/>
              <a:gdLst/>
              <a:ahLst/>
              <a:cxnLst/>
              <a:rect l="l" t="t" r="r" b="b"/>
              <a:pathLst>
                <a:path w="13079213" h="1825848">
                  <a:moveTo>
                    <a:pt x="23218" y="0"/>
                  </a:moveTo>
                  <a:lnTo>
                    <a:pt x="13055994" y="0"/>
                  </a:lnTo>
                  <a:cubicBezTo>
                    <a:pt x="13068818" y="0"/>
                    <a:pt x="13079213" y="10395"/>
                    <a:pt x="13079213" y="23218"/>
                  </a:cubicBezTo>
                  <a:lnTo>
                    <a:pt x="13079213" y="1802630"/>
                  </a:lnTo>
                  <a:cubicBezTo>
                    <a:pt x="13079213" y="1808788"/>
                    <a:pt x="13076766" y="1814693"/>
                    <a:pt x="13072411" y="1819048"/>
                  </a:cubicBezTo>
                  <a:cubicBezTo>
                    <a:pt x="13068058" y="1823402"/>
                    <a:pt x="13062152" y="1825848"/>
                    <a:pt x="13055994" y="1825848"/>
                  </a:cubicBezTo>
                  <a:lnTo>
                    <a:pt x="23218" y="1825848"/>
                  </a:lnTo>
                  <a:cubicBezTo>
                    <a:pt x="10395" y="1825848"/>
                    <a:pt x="0" y="1815453"/>
                    <a:pt x="0" y="1802630"/>
                  </a:cubicBezTo>
                  <a:lnTo>
                    <a:pt x="0" y="23218"/>
                  </a:lnTo>
                  <a:cubicBezTo>
                    <a:pt x="0" y="10395"/>
                    <a:pt x="10395" y="0"/>
                    <a:pt x="2321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3079212" cy="1863948"/>
            </a:xfrm>
            <a:prstGeom prst="rect">
              <a:avLst/>
            </a:prstGeom>
          </p:spPr>
          <p:txBody>
            <a:bodyPr lIns="17396" tIns="17396" rIns="17396" bIns="17396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627621" y="6846704"/>
            <a:ext cx="17005398" cy="2373941"/>
          </a:xfrm>
          <a:custGeom>
            <a:avLst/>
            <a:gdLst/>
            <a:ahLst/>
            <a:cxnLst/>
            <a:rect l="l" t="t" r="r" b="b"/>
            <a:pathLst>
              <a:path w="17005398" h="2373941">
                <a:moveTo>
                  <a:pt x="0" y="0"/>
                </a:moveTo>
                <a:lnTo>
                  <a:pt x="17005398" y="0"/>
                </a:lnTo>
                <a:lnTo>
                  <a:pt x="17005398" y="2373941"/>
                </a:lnTo>
                <a:lnTo>
                  <a:pt x="0" y="23739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9000"/>
            </a:blip>
            <a:stretch>
              <a:fillRect l="-155" t="-195902" b="-89728"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646468" y="3703802"/>
            <a:ext cx="16986551" cy="2361113"/>
            <a:chOff x="0" y="0"/>
            <a:chExt cx="7757263" cy="1078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757263" cy="1078252"/>
            </a:xfrm>
            <a:custGeom>
              <a:avLst/>
              <a:gdLst/>
              <a:ahLst/>
              <a:cxnLst/>
              <a:rect l="l" t="t" r="r" b="b"/>
              <a:pathLst>
                <a:path w="7757263" h="1078252">
                  <a:moveTo>
                    <a:pt x="23244" y="0"/>
                  </a:moveTo>
                  <a:lnTo>
                    <a:pt x="7734019" y="0"/>
                  </a:lnTo>
                  <a:cubicBezTo>
                    <a:pt x="7740183" y="0"/>
                    <a:pt x="7746095" y="2449"/>
                    <a:pt x="7750455" y="6808"/>
                  </a:cubicBezTo>
                  <a:cubicBezTo>
                    <a:pt x="7754814" y="11167"/>
                    <a:pt x="7757263" y="17079"/>
                    <a:pt x="7757263" y="23244"/>
                  </a:cubicBezTo>
                  <a:lnTo>
                    <a:pt x="7757263" y="1055007"/>
                  </a:lnTo>
                  <a:cubicBezTo>
                    <a:pt x="7757263" y="1067845"/>
                    <a:pt x="7746856" y="1078252"/>
                    <a:pt x="7734019" y="1078252"/>
                  </a:cubicBezTo>
                  <a:lnTo>
                    <a:pt x="23244" y="1078252"/>
                  </a:lnTo>
                  <a:cubicBezTo>
                    <a:pt x="17079" y="1078252"/>
                    <a:pt x="11167" y="1075803"/>
                    <a:pt x="6808" y="1071444"/>
                  </a:cubicBezTo>
                  <a:cubicBezTo>
                    <a:pt x="2449" y="1067084"/>
                    <a:pt x="0" y="1061172"/>
                    <a:pt x="0" y="1055007"/>
                  </a:cubicBezTo>
                  <a:lnTo>
                    <a:pt x="0" y="23244"/>
                  </a:lnTo>
                  <a:cubicBezTo>
                    <a:pt x="0" y="17079"/>
                    <a:pt x="2449" y="11167"/>
                    <a:pt x="6808" y="6808"/>
                  </a:cubicBezTo>
                  <a:cubicBezTo>
                    <a:pt x="11167" y="2449"/>
                    <a:pt x="17079" y="0"/>
                    <a:pt x="23244" y="0"/>
                  </a:cubicBezTo>
                  <a:close/>
                </a:path>
              </a:pathLst>
            </a:custGeom>
            <a:solidFill>
              <a:srgbClr val="449D98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7757263" cy="1116352"/>
            </a:xfrm>
            <a:prstGeom prst="rect">
              <a:avLst/>
            </a:prstGeom>
          </p:spPr>
          <p:txBody>
            <a:bodyPr lIns="29298" tIns="29298" rIns="29298" bIns="29298" rtlCol="0" anchor="ctr"/>
            <a:lstStyle/>
            <a:p>
              <a:pPr algn="ctr">
                <a:lnSpc>
                  <a:spcPts val="2345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612261" y="3703802"/>
            <a:ext cx="17020758" cy="2361113"/>
          </a:xfrm>
          <a:custGeom>
            <a:avLst/>
            <a:gdLst/>
            <a:ahLst/>
            <a:cxnLst/>
            <a:rect l="l" t="t" r="r" b="b"/>
            <a:pathLst>
              <a:path w="17020758" h="2361113">
                <a:moveTo>
                  <a:pt x="0" y="0"/>
                </a:moveTo>
                <a:lnTo>
                  <a:pt x="17020758" y="0"/>
                </a:lnTo>
                <a:lnTo>
                  <a:pt x="17020758" y="2361113"/>
                </a:lnTo>
                <a:lnTo>
                  <a:pt x="0" y="23611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9000"/>
            </a:blip>
            <a:stretch>
              <a:fillRect l="-6364" t="-136726" b="-175408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646468" y="3703802"/>
            <a:ext cx="16986551" cy="2361113"/>
            <a:chOff x="0" y="0"/>
            <a:chExt cx="7757263" cy="107825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757263" cy="1078252"/>
            </a:xfrm>
            <a:custGeom>
              <a:avLst/>
              <a:gdLst/>
              <a:ahLst/>
              <a:cxnLst/>
              <a:rect l="l" t="t" r="r" b="b"/>
              <a:pathLst>
                <a:path w="7757263" h="1078252">
                  <a:moveTo>
                    <a:pt x="23244" y="0"/>
                  </a:moveTo>
                  <a:lnTo>
                    <a:pt x="7734019" y="0"/>
                  </a:lnTo>
                  <a:cubicBezTo>
                    <a:pt x="7740183" y="0"/>
                    <a:pt x="7746095" y="2449"/>
                    <a:pt x="7750455" y="6808"/>
                  </a:cubicBezTo>
                  <a:cubicBezTo>
                    <a:pt x="7754814" y="11167"/>
                    <a:pt x="7757263" y="17079"/>
                    <a:pt x="7757263" y="23244"/>
                  </a:cubicBezTo>
                  <a:lnTo>
                    <a:pt x="7757263" y="1055007"/>
                  </a:lnTo>
                  <a:cubicBezTo>
                    <a:pt x="7757263" y="1067845"/>
                    <a:pt x="7746856" y="1078252"/>
                    <a:pt x="7734019" y="1078252"/>
                  </a:cubicBezTo>
                  <a:lnTo>
                    <a:pt x="23244" y="1078252"/>
                  </a:lnTo>
                  <a:cubicBezTo>
                    <a:pt x="17079" y="1078252"/>
                    <a:pt x="11167" y="1075803"/>
                    <a:pt x="6808" y="1071444"/>
                  </a:cubicBezTo>
                  <a:cubicBezTo>
                    <a:pt x="2449" y="1067084"/>
                    <a:pt x="0" y="1061172"/>
                    <a:pt x="0" y="1055007"/>
                  </a:cubicBezTo>
                  <a:lnTo>
                    <a:pt x="0" y="23244"/>
                  </a:lnTo>
                  <a:cubicBezTo>
                    <a:pt x="0" y="17079"/>
                    <a:pt x="2449" y="11167"/>
                    <a:pt x="6808" y="6808"/>
                  </a:cubicBezTo>
                  <a:cubicBezTo>
                    <a:pt x="11167" y="2449"/>
                    <a:pt x="17079" y="0"/>
                    <a:pt x="232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7757263" cy="1116352"/>
            </a:xfrm>
            <a:prstGeom prst="rect">
              <a:avLst/>
            </a:prstGeom>
          </p:spPr>
          <p:txBody>
            <a:bodyPr lIns="29298" tIns="29298" rIns="29298" bIns="29298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16098014" y="615297"/>
            <a:ext cx="1838159" cy="2283427"/>
          </a:xfrm>
          <a:custGeom>
            <a:avLst/>
            <a:gdLst/>
            <a:ahLst/>
            <a:cxnLst/>
            <a:rect l="l" t="t" r="r" b="b"/>
            <a:pathLst>
              <a:path w="1838159" h="2283427">
                <a:moveTo>
                  <a:pt x="0" y="0"/>
                </a:moveTo>
                <a:lnTo>
                  <a:pt x="1838159" y="0"/>
                </a:lnTo>
                <a:lnTo>
                  <a:pt x="1838159" y="2283428"/>
                </a:lnTo>
                <a:lnTo>
                  <a:pt x="0" y="22834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5363675" y="6531640"/>
            <a:ext cx="2572498" cy="2726660"/>
          </a:xfrm>
          <a:custGeom>
            <a:avLst/>
            <a:gdLst/>
            <a:ahLst/>
            <a:cxnLst/>
            <a:rect l="l" t="t" r="r" b="b"/>
            <a:pathLst>
              <a:path w="2572498" h="2726660">
                <a:moveTo>
                  <a:pt x="0" y="0"/>
                </a:moveTo>
                <a:lnTo>
                  <a:pt x="2572498" y="0"/>
                </a:lnTo>
                <a:lnTo>
                  <a:pt x="2572498" y="2726660"/>
                </a:lnTo>
                <a:lnTo>
                  <a:pt x="0" y="27266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2440775" y="4048456"/>
            <a:ext cx="14939786" cy="171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552"/>
              </a:lnSpc>
            </a:pPr>
            <a:r>
              <a:rPr lang="en-US" sz="4138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Ребенок рожден с 1 января 2025 года и запись акта о рождении ребенка произведена в органах ЗАГС или МФЦ Ленинградской области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61389" y="940779"/>
            <a:ext cx="15136625" cy="1728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9"/>
              </a:lnSpc>
            </a:pPr>
            <a:r>
              <a:rPr lang="en-US" sz="40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Студенческие семьи, в которых родился ребенок </a:t>
            </a:r>
          </a:p>
          <a:p>
            <a:pPr algn="l">
              <a:lnSpc>
                <a:spcPts val="4509"/>
              </a:lnSpc>
            </a:pPr>
            <a:r>
              <a:rPr lang="en-US" sz="40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 возраст обоих родителей не превышает 25 лет включительно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61389" y="7483518"/>
            <a:ext cx="14402286" cy="1147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2"/>
              </a:lnSpc>
            </a:pPr>
            <a:r>
              <a:rPr lang="en-US" sz="4138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Один или оба родителя имеют место жительства </a:t>
            </a:r>
          </a:p>
          <a:p>
            <a:pPr algn="l">
              <a:lnSpc>
                <a:spcPts val="4552"/>
              </a:lnSpc>
            </a:pPr>
            <a:r>
              <a:rPr lang="en-US" sz="4138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 территории Ленинградской области</a:t>
            </a:r>
          </a:p>
        </p:txBody>
      </p:sp>
      <p:sp>
        <p:nvSpPr>
          <p:cNvPr id="32" name="Freeform 32"/>
          <p:cNvSpPr/>
          <p:nvPr/>
        </p:nvSpPr>
        <p:spPr>
          <a:xfrm>
            <a:off x="646468" y="3881106"/>
            <a:ext cx="2004259" cy="2085055"/>
          </a:xfrm>
          <a:custGeom>
            <a:avLst/>
            <a:gdLst/>
            <a:ahLst/>
            <a:cxnLst/>
            <a:rect l="l" t="t" r="r" b="b"/>
            <a:pathLst>
              <a:path w="2004259" h="2085055">
                <a:moveTo>
                  <a:pt x="0" y="0"/>
                </a:moveTo>
                <a:lnTo>
                  <a:pt x="2004259" y="0"/>
                </a:lnTo>
                <a:lnTo>
                  <a:pt x="2004259" y="2085055"/>
                </a:lnTo>
                <a:lnTo>
                  <a:pt x="0" y="20850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36" r="-113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2313" y="9058128"/>
            <a:ext cx="4921971" cy="1592657"/>
            <a:chOff x="0" y="0"/>
            <a:chExt cx="6562628" cy="212354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10181" cy="2123542"/>
            </a:xfrm>
            <a:custGeom>
              <a:avLst/>
              <a:gdLst/>
              <a:ahLst/>
              <a:cxnLst/>
              <a:rect l="l" t="t" r="r" b="b"/>
              <a:pathLst>
                <a:path w="1510181" h="2123542">
                  <a:moveTo>
                    <a:pt x="0" y="0"/>
                  </a:moveTo>
                  <a:lnTo>
                    <a:pt x="1510181" y="0"/>
                  </a:lnTo>
                  <a:lnTo>
                    <a:pt x="1510181" y="2123542"/>
                  </a:lnTo>
                  <a:lnTo>
                    <a:pt x="0" y="2123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0199" t="-245036" r="-493952" b="-212621"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1579503" y="458639"/>
              <a:ext cx="4983126" cy="14136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80"/>
                </a:lnSpc>
              </a:pPr>
              <a:r>
                <a:rPr lang="en-US" sz="1908" b="1" spc="-19">
                  <a:solidFill>
                    <a:srgbClr val="3B8C79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Социальная защита населения</a:t>
              </a:r>
            </a:p>
            <a:p>
              <a:pPr algn="l">
                <a:lnSpc>
                  <a:spcPts val="2480"/>
                </a:lnSpc>
              </a:pPr>
              <a:r>
                <a:rPr lang="en-US" sz="1908" b="1" spc="-19">
                  <a:solidFill>
                    <a:srgbClr val="3B8C79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Ленинградской области</a:t>
              </a:r>
            </a:p>
            <a:p>
              <a:pPr marL="0" lvl="0" indent="0" algn="l">
                <a:lnSpc>
                  <a:spcPts val="3815"/>
                </a:lnSpc>
              </a:pPr>
              <a:endParaRPr lang="en-US" sz="1908" b="1" spc="-19">
                <a:solidFill>
                  <a:srgbClr val="3B8C79"/>
                </a:solidFill>
                <a:latin typeface="Clear Sans Bold"/>
                <a:ea typeface="Clear Sans Bold"/>
                <a:cs typeface="Clear Sans Bold"/>
                <a:sym typeface="Clear Sans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12261" y="615297"/>
            <a:ext cx="16879286" cy="2050224"/>
            <a:chOff x="0" y="0"/>
            <a:chExt cx="7708278" cy="93627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708278" cy="936277"/>
            </a:xfrm>
            <a:custGeom>
              <a:avLst/>
              <a:gdLst/>
              <a:ahLst/>
              <a:cxnLst/>
              <a:rect l="l" t="t" r="r" b="b"/>
              <a:pathLst>
                <a:path w="7708278" h="936277">
                  <a:moveTo>
                    <a:pt x="23392" y="0"/>
                  </a:moveTo>
                  <a:lnTo>
                    <a:pt x="7684886" y="0"/>
                  </a:lnTo>
                  <a:cubicBezTo>
                    <a:pt x="7697805" y="0"/>
                    <a:pt x="7708278" y="10473"/>
                    <a:pt x="7708278" y="23392"/>
                  </a:cubicBezTo>
                  <a:lnTo>
                    <a:pt x="7708278" y="912886"/>
                  </a:lnTo>
                  <a:cubicBezTo>
                    <a:pt x="7708278" y="925805"/>
                    <a:pt x="7697805" y="936277"/>
                    <a:pt x="7684886" y="936277"/>
                  </a:cubicBezTo>
                  <a:lnTo>
                    <a:pt x="23392" y="936277"/>
                  </a:lnTo>
                  <a:cubicBezTo>
                    <a:pt x="10473" y="936277"/>
                    <a:pt x="0" y="925805"/>
                    <a:pt x="0" y="912886"/>
                  </a:cubicBezTo>
                  <a:lnTo>
                    <a:pt x="0" y="23392"/>
                  </a:lnTo>
                  <a:cubicBezTo>
                    <a:pt x="0" y="10473"/>
                    <a:pt x="10473" y="0"/>
                    <a:pt x="23392" y="0"/>
                  </a:cubicBezTo>
                  <a:close/>
                </a:path>
              </a:pathLst>
            </a:custGeom>
            <a:solidFill>
              <a:srgbClr val="59A8A4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7708278" cy="974377"/>
            </a:xfrm>
            <a:prstGeom prst="rect">
              <a:avLst/>
            </a:prstGeom>
          </p:spPr>
          <p:txBody>
            <a:bodyPr lIns="29298" tIns="29298" rIns="29298" bIns="29298" rtlCol="0" anchor="ctr"/>
            <a:lstStyle/>
            <a:p>
              <a:pPr algn="ctr">
                <a:lnSpc>
                  <a:spcPts val="234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12261" y="615297"/>
            <a:ext cx="16879286" cy="2050224"/>
            <a:chOff x="0" y="0"/>
            <a:chExt cx="7708278" cy="93627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708278" cy="936277"/>
            </a:xfrm>
            <a:custGeom>
              <a:avLst/>
              <a:gdLst/>
              <a:ahLst/>
              <a:cxnLst/>
              <a:rect l="l" t="t" r="r" b="b"/>
              <a:pathLst>
                <a:path w="7708278" h="936277">
                  <a:moveTo>
                    <a:pt x="23392" y="0"/>
                  </a:moveTo>
                  <a:lnTo>
                    <a:pt x="7684886" y="0"/>
                  </a:lnTo>
                  <a:cubicBezTo>
                    <a:pt x="7697805" y="0"/>
                    <a:pt x="7708278" y="10473"/>
                    <a:pt x="7708278" y="23392"/>
                  </a:cubicBezTo>
                  <a:lnTo>
                    <a:pt x="7708278" y="912886"/>
                  </a:lnTo>
                  <a:cubicBezTo>
                    <a:pt x="7708278" y="925805"/>
                    <a:pt x="7697805" y="936277"/>
                    <a:pt x="7684886" y="936277"/>
                  </a:cubicBezTo>
                  <a:lnTo>
                    <a:pt x="23392" y="936277"/>
                  </a:lnTo>
                  <a:cubicBezTo>
                    <a:pt x="10473" y="936277"/>
                    <a:pt x="0" y="925805"/>
                    <a:pt x="0" y="912886"/>
                  </a:cubicBezTo>
                  <a:lnTo>
                    <a:pt x="0" y="23392"/>
                  </a:lnTo>
                  <a:cubicBezTo>
                    <a:pt x="0" y="10473"/>
                    <a:pt x="10473" y="0"/>
                    <a:pt x="2339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7708278" cy="974377"/>
            </a:xfrm>
            <a:prstGeom prst="rect">
              <a:avLst/>
            </a:prstGeom>
          </p:spPr>
          <p:txBody>
            <a:bodyPr lIns="29298" tIns="29298" rIns="29298" bIns="29298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646468" y="639325"/>
            <a:ext cx="16845079" cy="2026196"/>
          </a:xfrm>
          <a:custGeom>
            <a:avLst/>
            <a:gdLst/>
            <a:ahLst/>
            <a:cxnLst/>
            <a:rect l="l" t="t" r="r" b="b"/>
            <a:pathLst>
              <a:path w="16845079" h="2026196">
                <a:moveTo>
                  <a:pt x="0" y="0"/>
                </a:moveTo>
                <a:lnTo>
                  <a:pt x="16845079" y="0"/>
                </a:lnTo>
                <a:lnTo>
                  <a:pt x="16845079" y="2026196"/>
                </a:lnTo>
                <a:lnTo>
                  <a:pt x="0" y="20261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9000"/>
            </a:blip>
            <a:stretch>
              <a:fillRect l="-6364" t="-151428" b="-223872"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612261" y="5165673"/>
            <a:ext cx="16879286" cy="1962400"/>
            <a:chOff x="0" y="0"/>
            <a:chExt cx="12982217" cy="150932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982217" cy="1509323"/>
            </a:xfrm>
            <a:custGeom>
              <a:avLst/>
              <a:gdLst/>
              <a:ahLst/>
              <a:cxnLst/>
              <a:rect l="l" t="t" r="r" b="b"/>
              <a:pathLst>
                <a:path w="12982217" h="1509323">
                  <a:moveTo>
                    <a:pt x="23392" y="0"/>
                  </a:moveTo>
                  <a:lnTo>
                    <a:pt x="12958825" y="0"/>
                  </a:lnTo>
                  <a:cubicBezTo>
                    <a:pt x="12971744" y="0"/>
                    <a:pt x="12982217" y="10473"/>
                    <a:pt x="12982217" y="23392"/>
                  </a:cubicBezTo>
                  <a:lnTo>
                    <a:pt x="12982217" y="1485931"/>
                  </a:lnTo>
                  <a:cubicBezTo>
                    <a:pt x="12982217" y="1498850"/>
                    <a:pt x="12971744" y="1509323"/>
                    <a:pt x="12958825" y="1509323"/>
                  </a:cubicBezTo>
                  <a:lnTo>
                    <a:pt x="23392" y="1509323"/>
                  </a:lnTo>
                  <a:cubicBezTo>
                    <a:pt x="10473" y="1509323"/>
                    <a:pt x="0" y="1498850"/>
                    <a:pt x="0" y="1485931"/>
                  </a:cubicBezTo>
                  <a:lnTo>
                    <a:pt x="0" y="23392"/>
                  </a:lnTo>
                  <a:cubicBezTo>
                    <a:pt x="0" y="10473"/>
                    <a:pt x="10473" y="0"/>
                    <a:pt x="23392" y="0"/>
                  </a:cubicBezTo>
                  <a:close/>
                </a:path>
              </a:pathLst>
            </a:custGeom>
            <a:solidFill>
              <a:srgbClr val="55A6A2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2982217" cy="1547423"/>
            </a:xfrm>
            <a:prstGeom prst="rect">
              <a:avLst/>
            </a:prstGeom>
          </p:spPr>
          <p:txBody>
            <a:bodyPr lIns="17396" tIns="17396" rIns="17396" bIns="17396" rtlCol="0" anchor="ctr"/>
            <a:lstStyle/>
            <a:p>
              <a:pPr algn="ctr">
                <a:lnSpc>
                  <a:spcPts val="2345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12261" y="5165673"/>
            <a:ext cx="16879286" cy="1962400"/>
            <a:chOff x="0" y="0"/>
            <a:chExt cx="12982217" cy="150932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982217" cy="1509323"/>
            </a:xfrm>
            <a:custGeom>
              <a:avLst/>
              <a:gdLst/>
              <a:ahLst/>
              <a:cxnLst/>
              <a:rect l="l" t="t" r="r" b="b"/>
              <a:pathLst>
                <a:path w="12982217" h="1509323">
                  <a:moveTo>
                    <a:pt x="23392" y="0"/>
                  </a:moveTo>
                  <a:lnTo>
                    <a:pt x="12958825" y="0"/>
                  </a:lnTo>
                  <a:cubicBezTo>
                    <a:pt x="12971744" y="0"/>
                    <a:pt x="12982217" y="10473"/>
                    <a:pt x="12982217" y="23392"/>
                  </a:cubicBezTo>
                  <a:lnTo>
                    <a:pt x="12982217" y="1485931"/>
                  </a:lnTo>
                  <a:cubicBezTo>
                    <a:pt x="12982217" y="1498850"/>
                    <a:pt x="12971744" y="1509323"/>
                    <a:pt x="12958825" y="1509323"/>
                  </a:cubicBezTo>
                  <a:lnTo>
                    <a:pt x="23392" y="1509323"/>
                  </a:lnTo>
                  <a:cubicBezTo>
                    <a:pt x="10473" y="1509323"/>
                    <a:pt x="0" y="1498850"/>
                    <a:pt x="0" y="1485931"/>
                  </a:cubicBezTo>
                  <a:lnTo>
                    <a:pt x="0" y="23392"/>
                  </a:lnTo>
                  <a:cubicBezTo>
                    <a:pt x="0" y="10473"/>
                    <a:pt x="10473" y="0"/>
                    <a:pt x="2339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2982217" cy="1547423"/>
            </a:xfrm>
            <a:prstGeom prst="rect">
              <a:avLst/>
            </a:prstGeom>
          </p:spPr>
          <p:txBody>
            <a:bodyPr lIns="17396" tIns="17396" rIns="17396" bIns="17396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640083" y="5165673"/>
            <a:ext cx="16985137" cy="1962400"/>
          </a:xfrm>
          <a:custGeom>
            <a:avLst/>
            <a:gdLst/>
            <a:ahLst/>
            <a:cxnLst/>
            <a:rect l="l" t="t" r="r" b="b"/>
            <a:pathLst>
              <a:path w="16985137" h="1962400">
                <a:moveTo>
                  <a:pt x="0" y="0"/>
                </a:moveTo>
                <a:lnTo>
                  <a:pt x="16985137" y="0"/>
                </a:lnTo>
                <a:lnTo>
                  <a:pt x="16985137" y="1962400"/>
                </a:lnTo>
                <a:lnTo>
                  <a:pt x="0" y="1962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9000"/>
            </a:blip>
            <a:stretch>
              <a:fillRect l="-155" t="-228134" b="-137813"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646468" y="2934787"/>
            <a:ext cx="16845079" cy="1949572"/>
            <a:chOff x="0" y="0"/>
            <a:chExt cx="7692657" cy="89031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92657" cy="890313"/>
            </a:xfrm>
            <a:custGeom>
              <a:avLst/>
              <a:gdLst/>
              <a:ahLst/>
              <a:cxnLst/>
              <a:rect l="l" t="t" r="r" b="b"/>
              <a:pathLst>
                <a:path w="7692657" h="890313">
                  <a:moveTo>
                    <a:pt x="23439" y="0"/>
                  </a:moveTo>
                  <a:lnTo>
                    <a:pt x="7669217" y="0"/>
                  </a:lnTo>
                  <a:cubicBezTo>
                    <a:pt x="7682163" y="0"/>
                    <a:pt x="7692657" y="10494"/>
                    <a:pt x="7692657" y="23439"/>
                  </a:cubicBezTo>
                  <a:lnTo>
                    <a:pt x="7692657" y="866873"/>
                  </a:lnTo>
                  <a:cubicBezTo>
                    <a:pt x="7692657" y="873090"/>
                    <a:pt x="7690187" y="879052"/>
                    <a:pt x="7685791" y="883448"/>
                  </a:cubicBezTo>
                  <a:cubicBezTo>
                    <a:pt x="7681395" y="887843"/>
                    <a:pt x="7675434" y="890313"/>
                    <a:pt x="7669217" y="890313"/>
                  </a:cubicBezTo>
                  <a:lnTo>
                    <a:pt x="23439" y="890313"/>
                  </a:lnTo>
                  <a:cubicBezTo>
                    <a:pt x="10494" y="890313"/>
                    <a:pt x="0" y="879819"/>
                    <a:pt x="0" y="866873"/>
                  </a:cubicBezTo>
                  <a:lnTo>
                    <a:pt x="0" y="23439"/>
                  </a:lnTo>
                  <a:cubicBezTo>
                    <a:pt x="0" y="10494"/>
                    <a:pt x="10494" y="0"/>
                    <a:pt x="23439" y="0"/>
                  </a:cubicBezTo>
                  <a:close/>
                </a:path>
              </a:pathLst>
            </a:custGeom>
            <a:solidFill>
              <a:srgbClr val="479F9A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7692657" cy="928413"/>
            </a:xfrm>
            <a:prstGeom prst="rect">
              <a:avLst/>
            </a:prstGeom>
          </p:spPr>
          <p:txBody>
            <a:bodyPr lIns="29298" tIns="29298" rIns="29298" bIns="29298" rtlCol="0" anchor="ctr"/>
            <a:lstStyle/>
            <a:p>
              <a:pPr algn="ctr">
                <a:lnSpc>
                  <a:spcPts val="2345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646468" y="2934787"/>
            <a:ext cx="16978752" cy="1949572"/>
          </a:xfrm>
          <a:custGeom>
            <a:avLst/>
            <a:gdLst/>
            <a:ahLst/>
            <a:cxnLst/>
            <a:rect l="l" t="t" r="r" b="b"/>
            <a:pathLst>
              <a:path w="16978752" h="1949572">
                <a:moveTo>
                  <a:pt x="0" y="0"/>
                </a:moveTo>
                <a:lnTo>
                  <a:pt x="16978752" y="0"/>
                </a:lnTo>
                <a:lnTo>
                  <a:pt x="16978752" y="1949572"/>
                </a:lnTo>
                <a:lnTo>
                  <a:pt x="0" y="194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9000"/>
            </a:blip>
            <a:stretch>
              <a:fillRect l="-6364" t="-157671" b="-240230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627621" y="2934787"/>
            <a:ext cx="16863926" cy="1949572"/>
            <a:chOff x="0" y="0"/>
            <a:chExt cx="7701263" cy="89031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701263" cy="890313"/>
            </a:xfrm>
            <a:custGeom>
              <a:avLst/>
              <a:gdLst/>
              <a:ahLst/>
              <a:cxnLst/>
              <a:rect l="l" t="t" r="r" b="b"/>
              <a:pathLst>
                <a:path w="7701263" h="890313">
                  <a:moveTo>
                    <a:pt x="23413" y="0"/>
                  </a:moveTo>
                  <a:lnTo>
                    <a:pt x="7677850" y="0"/>
                  </a:lnTo>
                  <a:cubicBezTo>
                    <a:pt x="7690781" y="0"/>
                    <a:pt x="7701263" y="10482"/>
                    <a:pt x="7701263" y="23413"/>
                  </a:cubicBezTo>
                  <a:lnTo>
                    <a:pt x="7701263" y="866900"/>
                  </a:lnTo>
                  <a:cubicBezTo>
                    <a:pt x="7701263" y="879830"/>
                    <a:pt x="7690781" y="890313"/>
                    <a:pt x="7677850" y="890313"/>
                  </a:cubicBezTo>
                  <a:lnTo>
                    <a:pt x="23413" y="890313"/>
                  </a:lnTo>
                  <a:cubicBezTo>
                    <a:pt x="10482" y="890313"/>
                    <a:pt x="0" y="879830"/>
                    <a:pt x="0" y="866900"/>
                  </a:cubicBezTo>
                  <a:lnTo>
                    <a:pt x="0" y="23413"/>
                  </a:lnTo>
                  <a:cubicBezTo>
                    <a:pt x="0" y="10482"/>
                    <a:pt x="10482" y="0"/>
                    <a:pt x="234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7701263" cy="928413"/>
            </a:xfrm>
            <a:prstGeom prst="rect">
              <a:avLst/>
            </a:prstGeom>
          </p:spPr>
          <p:txBody>
            <a:bodyPr lIns="29298" tIns="29298" rIns="29298" bIns="29298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27621" y="7385380"/>
            <a:ext cx="16863926" cy="1962400"/>
            <a:chOff x="0" y="0"/>
            <a:chExt cx="12970403" cy="150932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970403" cy="1509323"/>
            </a:xfrm>
            <a:custGeom>
              <a:avLst/>
              <a:gdLst/>
              <a:ahLst/>
              <a:cxnLst/>
              <a:rect l="l" t="t" r="r" b="b"/>
              <a:pathLst>
                <a:path w="12970403" h="1509323">
                  <a:moveTo>
                    <a:pt x="23413" y="0"/>
                  </a:moveTo>
                  <a:lnTo>
                    <a:pt x="12946990" y="0"/>
                  </a:lnTo>
                  <a:cubicBezTo>
                    <a:pt x="12959921" y="0"/>
                    <a:pt x="12970403" y="10482"/>
                    <a:pt x="12970403" y="23413"/>
                  </a:cubicBezTo>
                  <a:lnTo>
                    <a:pt x="12970403" y="1485910"/>
                  </a:lnTo>
                  <a:cubicBezTo>
                    <a:pt x="12970403" y="1498841"/>
                    <a:pt x="12959921" y="1509323"/>
                    <a:pt x="12946990" y="1509323"/>
                  </a:cubicBezTo>
                  <a:lnTo>
                    <a:pt x="23413" y="1509323"/>
                  </a:lnTo>
                  <a:cubicBezTo>
                    <a:pt x="10482" y="1509323"/>
                    <a:pt x="0" y="1498841"/>
                    <a:pt x="0" y="1485910"/>
                  </a:cubicBezTo>
                  <a:lnTo>
                    <a:pt x="0" y="23413"/>
                  </a:lnTo>
                  <a:cubicBezTo>
                    <a:pt x="0" y="10482"/>
                    <a:pt x="10482" y="0"/>
                    <a:pt x="23413" y="0"/>
                  </a:cubicBezTo>
                  <a:close/>
                </a:path>
              </a:pathLst>
            </a:custGeom>
            <a:solidFill>
              <a:srgbClr val="479F9A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2970403" cy="1547423"/>
            </a:xfrm>
            <a:prstGeom prst="rect">
              <a:avLst/>
            </a:prstGeom>
          </p:spPr>
          <p:txBody>
            <a:bodyPr lIns="17396" tIns="17396" rIns="17396" bIns="17396" rtlCol="0" anchor="ctr"/>
            <a:lstStyle/>
            <a:p>
              <a:pPr algn="ctr">
                <a:lnSpc>
                  <a:spcPts val="2345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27621" y="7385380"/>
            <a:ext cx="16863926" cy="1962400"/>
            <a:chOff x="0" y="0"/>
            <a:chExt cx="12970403" cy="15093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2970403" cy="1509323"/>
            </a:xfrm>
            <a:custGeom>
              <a:avLst/>
              <a:gdLst/>
              <a:ahLst/>
              <a:cxnLst/>
              <a:rect l="l" t="t" r="r" b="b"/>
              <a:pathLst>
                <a:path w="12970403" h="1509323">
                  <a:moveTo>
                    <a:pt x="23413" y="0"/>
                  </a:moveTo>
                  <a:lnTo>
                    <a:pt x="12946990" y="0"/>
                  </a:lnTo>
                  <a:cubicBezTo>
                    <a:pt x="12959921" y="0"/>
                    <a:pt x="12970403" y="10482"/>
                    <a:pt x="12970403" y="23413"/>
                  </a:cubicBezTo>
                  <a:lnTo>
                    <a:pt x="12970403" y="1485910"/>
                  </a:lnTo>
                  <a:cubicBezTo>
                    <a:pt x="12970403" y="1498841"/>
                    <a:pt x="12959921" y="1509323"/>
                    <a:pt x="12946990" y="1509323"/>
                  </a:cubicBezTo>
                  <a:lnTo>
                    <a:pt x="23413" y="1509323"/>
                  </a:lnTo>
                  <a:cubicBezTo>
                    <a:pt x="10482" y="1509323"/>
                    <a:pt x="0" y="1498841"/>
                    <a:pt x="0" y="1485910"/>
                  </a:cubicBezTo>
                  <a:lnTo>
                    <a:pt x="0" y="23413"/>
                  </a:lnTo>
                  <a:cubicBezTo>
                    <a:pt x="0" y="10482"/>
                    <a:pt x="10482" y="0"/>
                    <a:pt x="234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12970403" cy="1547423"/>
            </a:xfrm>
            <a:prstGeom prst="rect">
              <a:avLst/>
            </a:prstGeom>
          </p:spPr>
          <p:txBody>
            <a:bodyPr lIns="17396" tIns="17396" rIns="17396" bIns="17396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607223" y="7385380"/>
            <a:ext cx="17017997" cy="1962400"/>
          </a:xfrm>
          <a:custGeom>
            <a:avLst/>
            <a:gdLst/>
            <a:ahLst/>
            <a:cxnLst/>
            <a:rect l="l" t="t" r="r" b="b"/>
            <a:pathLst>
              <a:path w="17017997" h="1962400">
                <a:moveTo>
                  <a:pt x="0" y="0"/>
                </a:moveTo>
                <a:lnTo>
                  <a:pt x="17017997" y="0"/>
                </a:lnTo>
                <a:lnTo>
                  <a:pt x="17017997" y="1962399"/>
                </a:lnTo>
                <a:lnTo>
                  <a:pt x="0" y="19623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9000"/>
            </a:blip>
            <a:stretch>
              <a:fillRect l="-155" t="-228672" b="-138176"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5575166" y="612681"/>
            <a:ext cx="2352110" cy="2002234"/>
          </a:xfrm>
          <a:custGeom>
            <a:avLst/>
            <a:gdLst/>
            <a:ahLst/>
            <a:cxnLst/>
            <a:rect l="l" t="t" r="r" b="b"/>
            <a:pathLst>
              <a:path w="2352110" h="2002234">
                <a:moveTo>
                  <a:pt x="0" y="0"/>
                </a:moveTo>
                <a:lnTo>
                  <a:pt x="2352110" y="0"/>
                </a:lnTo>
                <a:lnTo>
                  <a:pt x="2352110" y="2002234"/>
                </a:lnTo>
                <a:lnTo>
                  <a:pt x="0" y="20022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882485" y="2765555"/>
            <a:ext cx="1996643" cy="2230886"/>
          </a:xfrm>
          <a:custGeom>
            <a:avLst/>
            <a:gdLst/>
            <a:ahLst/>
            <a:cxnLst/>
            <a:rect l="l" t="t" r="r" b="b"/>
            <a:pathLst>
              <a:path w="1996643" h="2230886">
                <a:moveTo>
                  <a:pt x="0" y="0"/>
                </a:moveTo>
                <a:lnTo>
                  <a:pt x="1996644" y="0"/>
                </a:lnTo>
                <a:lnTo>
                  <a:pt x="1996644" y="2230886"/>
                </a:lnTo>
                <a:lnTo>
                  <a:pt x="0" y="22308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392574" y="4884359"/>
            <a:ext cx="2991619" cy="2243714"/>
          </a:xfrm>
          <a:custGeom>
            <a:avLst/>
            <a:gdLst/>
            <a:ahLst/>
            <a:cxnLst/>
            <a:rect l="l" t="t" r="r" b="b"/>
            <a:pathLst>
              <a:path w="2991619" h="2243714">
                <a:moveTo>
                  <a:pt x="0" y="0"/>
                </a:moveTo>
                <a:lnTo>
                  <a:pt x="2991619" y="0"/>
                </a:lnTo>
                <a:lnTo>
                  <a:pt x="2991619" y="2243714"/>
                </a:lnTo>
                <a:lnTo>
                  <a:pt x="0" y="22437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5109728" y="7232627"/>
            <a:ext cx="3039068" cy="2267905"/>
          </a:xfrm>
          <a:custGeom>
            <a:avLst/>
            <a:gdLst/>
            <a:ahLst/>
            <a:cxnLst/>
            <a:rect l="l" t="t" r="r" b="b"/>
            <a:pathLst>
              <a:path w="3039068" h="2267905">
                <a:moveTo>
                  <a:pt x="0" y="0"/>
                </a:moveTo>
                <a:lnTo>
                  <a:pt x="3039068" y="0"/>
                </a:lnTo>
                <a:lnTo>
                  <a:pt x="3039068" y="2267905"/>
                </a:lnTo>
                <a:lnTo>
                  <a:pt x="0" y="22679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8" name="TextBox 38"/>
          <p:cNvSpPr txBox="1"/>
          <p:nvPr/>
        </p:nvSpPr>
        <p:spPr>
          <a:xfrm>
            <a:off x="3384193" y="5759775"/>
            <a:ext cx="13727439" cy="787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010"/>
              </a:lnSpc>
            </a:pPr>
            <a:r>
              <a:rPr lang="en-US" sz="5464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Уровень дохода не имеет значения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44779" y="3091588"/>
            <a:ext cx="10666853" cy="163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398"/>
              </a:lnSpc>
            </a:pPr>
            <a:r>
              <a:rPr lang="en-US" sz="5816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Размер выплаты:</a:t>
            </a:r>
          </a:p>
          <a:p>
            <a:pPr algn="r">
              <a:lnSpc>
                <a:spcPts val="6398"/>
              </a:lnSpc>
            </a:pPr>
            <a:r>
              <a:rPr lang="en-US" sz="5816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300 000 рублей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82485" y="7242373"/>
            <a:ext cx="12734978" cy="273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65"/>
              </a:lnSpc>
            </a:pPr>
            <a:r>
              <a:rPr lang="en-US" sz="486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Способы обращения:</a:t>
            </a:r>
          </a:p>
          <a:p>
            <a:pPr marL="832589" lvl="1" indent="-416295" algn="l">
              <a:lnSpc>
                <a:spcPts val="6787"/>
              </a:lnSpc>
              <a:buFont typeface="Arial"/>
              <a:buChar char="•"/>
            </a:pPr>
            <a:r>
              <a:rPr lang="en-US" sz="3856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МФЦ Ленинградской области</a:t>
            </a:r>
          </a:p>
          <a:p>
            <a:pPr algn="l">
              <a:lnSpc>
                <a:spcPts val="6787"/>
              </a:lnSpc>
            </a:pPr>
            <a:endParaRPr lang="en-US" sz="3856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966490" y="508202"/>
            <a:ext cx="14646776" cy="210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3474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Родители ребенка, заключившие брак, </a:t>
            </a:r>
          </a:p>
          <a:p>
            <a:pPr algn="l">
              <a:lnSpc>
                <a:spcPts val="5628"/>
              </a:lnSpc>
            </a:pPr>
            <a:r>
              <a:rPr lang="en-US" sz="3474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либо единственный родитель обучаются (обучается) </a:t>
            </a:r>
          </a:p>
          <a:p>
            <a:pPr algn="l">
              <a:lnSpc>
                <a:spcPts val="5628"/>
              </a:lnSpc>
            </a:pPr>
            <a:r>
              <a:rPr lang="en-US" sz="3474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 очной либо очно-заочной форме обучения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Произвольный</PresentationFormat>
  <Paragraphs>21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Calibri</vt:lpstr>
      <vt:lpstr>Clear Sans Bold</vt:lpstr>
      <vt:lpstr>Arial</vt:lpstr>
      <vt:lpstr>Montserrat Bold</vt:lpstr>
      <vt:lpstr>Office Theme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МСП</dc:title>
  <dc:creator>Пользователь 27 ЦСЗН</dc:creator>
  <cp:lastModifiedBy>Пользователь 27 ЦСЗН</cp:lastModifiedBy>
  <cp:revision>2</cp:revision>
  <dcterms:created xsi:type="dcterms:W3CDTF">2006-08-16T00:00:00Z</dcterms:created>
  <dcterms:modified xsi:type="dcterms:W3CDTF">2025-02-19T11:22:51Z</dcterms:modified>
  <dc:identifier>DAGfh5aycGs</dc:identifier>
</cp:coreProperties>
</file>